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62" r:id="rId2"/>
    <p:sldMasterId id="2147483666" r:id="rId3"/>
  </p:sldMasterIdLst>
  <p:notesMasterIdLst>
    <p:notesMasterId r:id="rId18"/>
  </p:notesMasterIdLst>
  <p:handoutMasterIdLst>
    <p:handoutMasterId r:id="rId19"/>
  </p:handoutMasterIdLst>
  <p:sldIdLst>
    <p:sldId id="491" r:id="rId4"/>
    <p:sldId id="637" r:id="rId5"/>
    <p:sldId id="660" r:id="rId6"/>
    <p:sldId id="663" r:id="rId7"/>
    <p:sldId id="665" r:id="rId8"/>
    <p:sldId id="658" r:id="rId9"/>
    <p:sldId id="653" r:id="rId10"/>
    <p:sldId id="669" r:id="rId11"/>
    <p:sldId id="673" r:id="rId12"/>
    <p:sldId id="672" r:id="rId13"/>
    <p:sldId id="674" r:id="rId14"/>
    <p:sldId id="675" r:id="rId15"/>
    <p:sldId id="676" r:id="rId16"/>
    <p:sldId id="668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EUgO/r3z5fXgkHnolwEwg==" hashData="c9ODZxSgjMxoOxJ3wQXaqX3sPWg="/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000"/>
    <a:srgbClr val="FFD579"/>
    <a:srgbClr val="D6D6D6"/>
    <a:srgbClr val="006BB6"/>
    <a:srgbClr val="008348"/>
    <a:srgbClr val="0081C8"/>
    <a:srgbClr val="F68D36"/>
    <a:srgbClr val="00315E"/>
    <a:srgbClr val="002B5C"/>
    <a:srgbClr val="FCB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0" autoAdjust="0"/>
    <p:restoredTop sz="89542" autoAdjust="0"/>
  </p:normalViewPr>
  <p:slideViewPr>
    <p:cSldViewPr snapToGrid="0" snapToObjects="1">
      <p:cViewPr varScale="1">
        <p:scale>
          <a:sx n="136" d="100"/>
          <a:sy n="136" d="100"/>
        </p:scale>
        <p:origin x="208" y="312"/>
      </p:cViewPr>
      <p:guideLst>
        <p:guide orient="horz" pos="1842"/>
        <p:guide pos="2880"/>
        <p:guide orient="horz" pos="1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A7B69-21FD-4B6E-929D-5054A57F37BA}" type="datetimeFigureOut">
              <a:rPr lang="pt-BR" smtClean="0"/>
              <a:pPr/>
              <a:t>08/11/16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DB2-99D2-43C3-A415-45F931A89FE9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84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0E44B2-88E7-438D-A678-65B91FD874F4}" type="datetimeFigureOut">
              <a:rPr lang="pt-BR" smtClean="0"/>
              <a:pPr/>
              <a:t>08/11/16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3D78EB-77B6-4C16-A7E3-D09CC229B4B2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7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7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Versão 1.1 de 28/</a:t>
            </a:r>
            <a:r>
              <a:rPr lang="pt-BR" dirty="0" err="1" smtClean="0"/>
              <a:t>ago</a:t>
            </a:r>
            <a:r>
              <a:rPr lang="pt-BR" dirty="0" smtClean="0"/>
              <a:t>/2016</a:t>
            </a:r>
          </a:p>
          <a:p>
            <a:pPr marL="171450" indent="-171450">
              <a:buFontTx/>
              <a:buChar char="•"/>
            </a:pPr>
            <a:r>
              <a:rPr lang="pt-BR" dirty="0" smtClean="0"/>
              <a:t>Organograma Funcional</a:t>
            </a:r>
            <a:r>
              <a:rPr lang="pt-BR" baseline="0" dirty="0" smtClean="0"/>
              <a:t> demonstra a estrutura completa da área técnica, e inclui setores superiores importantes para o estabelecimento da política esportiva da organização, bem como setores primários para a realização das ações da área. </a:t>
            </a:r>
          </a:p>
          <a:p>
            <a:pPr marL="171450" indent="-171450">
              <a:buFontTx/>
              <a:buChar char="•"/>
            </a:pPr>
            <a:r>
              <a:rPr lang="pt-BR" baseline="0" dirty="0" smtClean="0"/>
              <a:t>O núcleo de suporte responde ao gerente técnico e serve a todos os demais setores, conforme demanda e planejamento do gestor direto. Os profissionais da área interagem construtivamente, sem hierarquia interna no setor.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A9E40-3748-EB4A-8B66-72B9C6A12DB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6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41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50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86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30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23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95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18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78EB-77B6-4C16-A7E3-D09CC229B4B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4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8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17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7278CE-D780-1F4C-B2E1-E4255D6A3467}" type="datetimeFigureOut">
              <a:rPr lang="en-US" smtClean="0"/>
              <a:t>11/8/16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9AD6FD2-A11F-564A-A816-2FC8477FA8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0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90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390" cy="51431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46" y="2900931"/>
            <a:ext cx="1867167" cy="20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8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BORDA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77" b="6033"/>
          <a:stretch/>
        </p:blipFill>
        <p:spPr>
          <a:xfrm>
            <a:off x="0" y="0"/>
            <a:ext cx="1030722" cy="5157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06" y="0"/>
            <a:ext cx="645073" cy="719667"/>
          </a:xfrm>
          <a:prstGeom prst="rect">
            <a:avLst/>
          </a:prstGeom>
        </p:spPr>
      </p:pic>
      <p:pic>
        <p:nvPicPr>
          <p:cNvPr id="7" name="Picture 3" descr="Logo-CBR-01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84" y="104797"/>
            <a:ext cx="455356" cy="5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390" cy="51431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46" y="2900931"/>
            <a:ext cx="1867167" cy="20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28"/>
          <p:cNvSpPr/>
          <p:nvPr/>
        </p:nvSpPr>
        <p:spPr>
          <a:xfrm>
            <a:off x="1446529" y="146068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Unificação do Calendário Nacional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87488" y="638510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Nacionais</a:t>
            </a:r>
            <a:endParaRPr lang="pt-BR" sz="20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1607248" y="944593"/>
            <a:ext cx="276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Troféu Brasil de Barcos Curtos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1607247" y="1799316"/>
            <a:ext cx="2788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Troféu Brasil de Barcos Longos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983168" y="1135186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Single </a:t>
            </a:r>
            <a:r>
              <a:rPr lang="pt-BR" sz="1600" cap="small" dirty="0" err="1" smtClean="0">
                <a:solidFill>
                  <a:schemeClr val="tx2"/>
                </a:solidFill>
                <a:ea typeface="Titillium" charset="0"/>
                <a:cs typeface="Titillium" charset="0"/>
              </a:rPr>
              <a:t>Skiff</a:t>
            </a:r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 / Dois Sem</a:t>
            </a:r>
          </a:p>
          <a:p>
            <a:r>
              <a:rPr lang="pt-BR" sz="1600" i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Seletiva nacional</a:t>
            </a:r>
            <a:endParaRPr lang="pt-BR" sz="1600" i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612026" y="2341408"/>
            <a:ext cx="3567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Circuito Jovens Talentos </a:t>
            </a:r>
            <a:r>
              <a:rPr lang="mr-IN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–</a:t>
            </a:r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 Final nacional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008334" y="3222055"/>
            <a:ext cx="163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Seleções estaduais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1611465" y="2959452"/>
            <a:ext cx="2172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Regata da Independência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28"/>
          <p:cNvSpPr/>
          <p:nvPr/>
        </p:nvSpPr>
        <p:spPr>
          <a:xfrm>
            <a:off x="1446529" y="146068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Unificação do Calendário Nacional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29" y="0"/>
            <a:ext cx="47983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28"/>
          <p:cNvSpPr/>
          <p:nvPr/>
        </p:nvSpPr>
        <p:spPr>
          <a:xfrm>
            <a:off x="1446529" y="146068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Unificação do Calendário Nacional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18" y="0"/>
            <a:ext cx="6619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28"/>
          <p:cNvSpPr/>
          <p:nvPr/>
        </p:nvSpPr>
        <p:spPr>
          <a:xfrm>
            <a:off x="1446529" y="146068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Unificação do Calendário Nacional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59" y="0"/>
            <a:ext cx="61803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2200726" y="134521"/>
            <a:ext cx="6531097" cy="4847923"/>
            <a:chOff x="2596966" y="185321"/>
            <a:chExt cx="6531097" cy="4847923"/>
          </a:xfrm>
        </p:grpSpPr>
        <p:cxnSp>
          <p:nvCxnSpPr>
            <p:cNvPr id="95" name="Straight Connector 70"/>
            <p:cNvCxnSpPr/>
            <p:nvPr/>
          </p:nvCxnSpPr>
          <p:spPr>
            <a:xfrm>
              <a:off x="8504825" y="3436752"/>
              <a:ext cx="0" cy="4017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684037" y="2886651"/>
              <a:ext cx="357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684037" y="3528289"/>
              <a:ext cx="357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685187" y="4152427"/>
              <a:ext cx="357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145746" y="2886651"/>
              <a:ext cx="357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55271" y="3528289"/>
              <a:ext cx="357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156421" y="4152427"/>
              <a:ext cx="3579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>
              <a:off x="6154420" y="2213959"/>
              <a:ext cx="1544734" cy="555441"/>
            </a:xfrm>
            <a:prstGeom prst="bentConnector3">
              <a:avLst>
                <a:gd name="adj1" fmla="val 69732"/>
              </a:avLst>
            </a:prstGeom>
            <a:ln w="1905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23373" y="654246"/>
              <a:ext cx="5568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154192" y="580611"/>
              <a:ext cx="6627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48628" y="1044634"/>
              <a:ext cx="6627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504825" y="4370306"/>
              <a:ext cx="0" cy="4017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423373" y="1002123"/>
              <a:ext cx="5568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156421" y="2290450"/>
              <a:ext cx="288224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429847" y="2904649"/>
              <a:ext cx="26199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429847" y="1826504"/>
              <a:ext cx="26199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775403" y="3003095"/>
              <a:ext cx="0" cy="1344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134290" y="1796916"/>
              <a:ext cx="0" cy="7117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358242" y="1537557"/>
              <a:ext cx="0" cy="4149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23171" y="809383"/>
              <a:ext cx="16058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99104" y="325838"/>
              <a:ext cx="812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36130" y="325838"/>
              <a:ext cx="0" cy="18881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098790" y="966133"/>
              <a:ext cx="1080000" cy="41549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1050" dirty="0"/>
                <a:t>Gerência Técnica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17840" y="185321"/>
              <a:ext cx="1036579" cy="276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1200" dirty="0"/>
                <a:t>Presidência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56258" y="198880"/>
              <a:ext cx="1036579" cy="253916"/>
            </a:xfrm>
            <a:prstGeom prst="rect">
              <a:avLst/>
            </a:prstGeom>
            <a:solidFill>
              <a:srgbClr val="9BBB59"/>
            </a:solidFill>
            <a:ln>
              <a:prstDash val="dot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1050" dirty="0"/>
                <a:t>Conselhos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54199" y="2147619"/>
              <a:ext cx="1163862" cy="25391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1050" dirty="0"/>
                <a:t>Head </a:t>
              </a:r>
              <a:r>
                <a:rPr lang="pt-BR" sz="1050" dirty="0" err="1"/>
                <a:t>Coach</a:t>
              </a:r>
              <a:endParaRPr lang="pt-BR" sz="1050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4156421" y="2291336"/>
              <a:ext cx="0" cy="18610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408575" y="2672753"/>
              <a:ext cx="1133993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 Sênior Feminino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8575" y="3312606"/>
              <a:ext cx="1133993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 Junior Feminino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08575" y="3952460"/>
              <a:ext cx="1133993" cy="369332"/>
            </a:xfrm>
            <a:prstGeom prst="rect">
              <a:avLst/>
            </a:prstGeom>
            <a:solidFill>
              <a:srgbClr val="77933C"/>
            </a:solidFill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 Auxiliar por barco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038666" y="2291336"/>
              <a:ext cx="0" cy="18610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00332" y="2672753"/>
              <a:ext cx="1133993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 Sênior Masculino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09670" y="3312606"/>
              <a:ext cx="1133993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 Junior Masculino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9670" y="3952460"/>
              <a:ext cx="1133993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 Auxiliar</a:t>
              </a:r>
            </a:p>
            <a:p>
              <a:pPr algn="ctr"/>
              <a:r>
                <a:rPr lang="pt-BR" sz="900" dirty="0"/>
                <a:t>por barco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57630" y="398104"/>
              <a:ext cx="1036579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Coord. Administrativa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83831" y="1631571"/>
              <a:ext cx="1161000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Programas de Capacitação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83831" y="2069551"/>
              <a:ext cx="1161000" cy="23083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Coordenador PCTR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83831" y="2359506"/>
              <a:ext cx="1161000" cy="23083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Tutores PCTR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596966" y="1639670"/>
              <a:ext cx="1449901" cy="2732048"/>
              <a:chOff x="616099" y="2789379"/>
              <a:chExt cx="1933202" cy="364273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16099" y="2789379"/>
                <a:ext cx="1933202" cy="4924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pt-BR" sz="900" dirty="0"/>
                  <a:t>Núcleo de Suporte ao </a:t>
                </a:r>
              </a:p>
              <a:p>
                <a:pPr algn="ctr"/>
                <a:r>
                  <a:rPr lang="pt-BR" sz="900" dirty="0"/>
                  <a:t>Alto Rendimento</a:t>
                </a: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811263" y="3262472"/>
                <a:ext cx="1542875" cy="3169637"/>
                <a:chOff x="812320" y="3312280"/>
                <a:chExt cx="1542875" cy="3169637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812320" y="3585026"/>
                  <a:ext cx="6507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12320" y="6335429"/>
                  <a:ext cx="6507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812320" y="4043427"/>
                  <a:ext cx="6507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812320" y="4501828"/>
                  <a:ext cx="6507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12320" y="4960229"/>
                  <a:ext cx="6507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812320" y="5418629"/>
                  <a:ext cx="6507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12320" y="5877029"/>
                  <a:ext cx="65071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167195" y="3827031"/>
                  <a:ext cx="1188000" cy="30777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pt-BR" sz="900" dirty="0"/>
                    <a:t>Fisioterapeuta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167195" y="4296452"/>
                  <a:ext cx="1188000" cy="30777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pt-BR" sz="900" dirty="0"/>
                    <a:t>Nutricionista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167195" y="4765875"/>
                  <a:ext cx="1188000" cy="30777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pt-BR" sz="900" dirty="0"/>
                    <a:t>Psicólogo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67195" y="3428191"/>
                  <a:ext cx="1188000" cy="30777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pt-BR" sz="900" dirty="0"/>
                    <a:t>Médico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167195" y="5235296"/>
                  <a:ext cx="1188000" cy="30777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pt-BR" sz="900" dirty="0"/>
                    <a:t>Fisiologista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167195" y="5704718"/>
                  <a:ext cx="1188000" cy="30777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pt-BR" sz="900" dirty="0"/>
                    <a:t>Biomecânico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167195" y="6174141"/>
                  <a:ext cx="1188000" cy="307776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pt-BR" sz="900" dirty="0"/>
                    <a:t>Prep. Físico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24771" y="3312280"/>
                  <a:ext cx="0" cy="30258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" name="Straight Connector 50"/>
            <p:cNvCxnSpPr/>
            <p:nvPr/>
          </p:nvCxnSpPr>
          <p:spPr>
            <a:xfrm>
              <a:off x="3348904" y="1536280"/>
              <a:ext cx="40809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442610" y="884100"/>
              <a:ext cx="1036579" cy="369332"/>
            </a:xfrm>
            <a:prstGeom prst="rect">
              <a:avLst/>
            </a:prstGeom>
            <a:solidFill>
              <a:srgbClr val="558ED5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Marketing e Negócios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58107" y="3231145"/>
              <a:ext cx="1161000" cy="369332"/>
            </a:xfrm>
            <a:prstGeom prst="rect">
              <a:avLst/>
            </a:prstGeom>
            <a:solidFill>
              <a:srgbClr val="4BACC6"/>
            </a:solidFill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 Nacional Jovens Talentos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58107" y="3648362"/>
              <a:ext cx="1161000" cy="507831"/>
            </a:xfrm>
            <a:prstGeom prst="rect">
              <a:avLst/>
            </a:prstGeom>
            <a:solidFill>
              <a:srgbClr val="4BACC6"/>
            </a:solidFill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Treinadores Regionais Jovens Talentos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83831" y="2757858"/>
              <a:ext cx="1161000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 smtClean="0"/>
                <a:t>Programa de Desenvolvimento</a:t>
              </a:r>
              <a:endParaRPr lang="pt-BR" sz="9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429847" y="1523892"/>
              <a:ext cx="7313" cy="13807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756258" y="506877"/>
              <a:ext cx="1036579" cy="346249"/>
            </a:xfrm>
            <a:prstGeom prst="rect">
              <a:avLst/>
            </a:prstGeom>
            <a:solidFill>
              <a:schemeClr val="accent3"/>
            </a:solidFill>
            <a:ln>
              <a:prstDash val="dot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825" dirty="0"/>
                <a:t>Comissão de Atletas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82076" y="1591066"/>
              <a:ext cx="1100919" cy="4154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1050" dirty="0"/>
                <a:t>Seleção Brasileira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7752120" y="4347204"/>
              <a:ext cx="26199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967063" y="4663912"/>
              <a:ext cx="1161000" cy="369332"/>
            </a:xfrm>
            <a:prstGeom prst="rect">
              <a:avLst/>
            </a:prstGeom>
            <a:solidFill>
              <a:srgbClr val="4BACC6"/>
            </a:solidFill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Responsáveis Remo Escolar e outros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967063" y="4232798"/>
              <a:ext cx="1161000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900" dirty="0"/>
                <a:t>Projetos de Desenvolvimento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4819210" y="580611"/>
              <a:ext cx="3961" cy="4739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23373" y="652248"/>
              <a:ext cx="0" cy="3509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756258" y="914054"/>
              <a:ext cx="1036579" cy="346249"/>
            </a:xfrm>
            <a:prstGeom prst="rect">
              <a:avLst/>
            </a:prstGeom>
            <a:solidFill>
              <a:schemeClr val="accent3"/>
            </a:solidFill>
            <a:ln>
              <a:prstDash val="dot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pt-BR" sz="825" dirty="0"/>
                <a:t>Comissão de Regatas</a:t>
              </a:r>
            </a:p>
          </p:txBody>
        </p:sp>
        <p:cxnSp>
          <p:nvCxnSpPr>
            <p:cNvPr id="88" name="Elbow Connector 87"/>
            <p:cNvCxnSpPr/>
            <p:nvPr/>
          </p:nvCxnSpPr>
          <p:spPr>
            <a:xfrm flipV="1">
              <a:off x="6227352" y="1663815"/>
              <a:ext cx="1356478" cy="506298"/>
            </a:xfrm>
            <a:prstGeom prst="bentConnector3">
              <a:avLst>
                <a:gd name="adj1" fmla="val 74577"/>
              </a:avLst>
            </a:prstGeom>
            <a:ln w="1905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28"/>
          <p:cNvSpPr/>
          <p:nvPr/>
        </p:nvSpPr>
        <p:spPr>
          <a:xfrm rot="16200000">
            <a:off x="-886877" y="1581454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Organograma nacional Ciclo 2020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5" descr="capa azu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82" r="11636"/>
          <a:stretch/>
        </p:blipFill>
        <p:spPr>
          <a:xfrm>
            <a:off x="0" y="1744053"/>
            <a:ext cx="9144000" cy="3399447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147320" y="216741"/>
            <a:ext cx="7863840" cy="807911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1254125" algn="ctr">
              <a:defRPr/>
            </a:pPr>
            <a:r>
              <a:rPr lang="pt-BR" sz="2400" dirty="0" smtClean="0">
                <a:solidFill>
                  <a:schemeClr val="tx2"/>
                </a:solidFill>
                <a:latin typeface="Verdana"/>
                <a:cs typeface="Verdana"/>
              </a:rPr>
              <a:t>PLANEJAMENTO ESTRATÉGICO</a:t>
            </a:r>
          </a:p>
          <a:p>
            <a:pPr marL="1254125" algn="ctr">
              <a:defRPr/>
            </a:pPr>
            <a:r>
              <a:rPr lang="pt-BR" sz="2400" dirty="0" smtClean="0">
                <a:solidFill>
                  <a:schemeClr val="tx2"/>
                </a:solidFill>
                <a:latin typeface="Verdana"/>
                <a:cs typeface="Verdana"/>
              </a:rPr>
              <a:t>REMO BRASIL 2017 - 2024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960" y="1864493"/>
            <a:ext cx="1238751" cy="1238751"/>
          </a:xfrm>
          <a:prstGeom prst="rect">
            <a:avLst/>
          </a:prstGeom>
        </p:spPr>
      </p:pic>
      <p:pic>
        <p:nvPicPr>
          <p:cNvPr id="10" name="Picture 3" descr="Logo-CBR-01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240" y="1940027"/>
            <a:ext cx="998721" cy="1163217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-1130588" y="1744053"/>
            <a:ext cx="7863840" cy="1146466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1254125">
              <a:defRPr/>
            </a:pPr>
            <a:r>
              <a:rPr lang="pt-BR" sz="1400" i="1" dirty="0" smtClean="0">
                <a:solidFill>
                  <a:schemeClr val="tx2"/>
                </a:solidFill>
                <a:latin typeface="Verdana"/>
                <a:cs typeface="Verdana"/>
              </a:rPr>
              <a:t>Doc</a:t>
            </a:r>
            <a:r>
              <a:rPr lang="pt-BR" sz="1400" i="1" dirty="0" smtClean="0">
                <a:solidFill>
                  <a:schemeClr val="tx2"/>
                </a:solidFill>
                <a:latin typeface="Verdana"/>
                <a:cs typeface="Verdana"/>
              </a:rPr>
              <a:t>umento interno Área Técnica</a:t>
            </a:r>
          </a:p>
          <a:p>
            <a:pPr marL="1254125">
              <a:defRPr/>
            </a:pPr>
            <a:r>
              <a:rPr lang="pt-BR" sz="1400" i="1" dirty="0" smtClean="0">
                <a:solidFill>
                  <a:schemeClr val="tx2"/>
                </a:solidFill>
                <a:latin typeface="Verdana"/>
                <a:cs typeface="Verdana"/>
              </a:rPr>
              <a:t>Marcello </a:t>
            </a:r>
            <a:r>
              <a:rPr lang="pt-BR" sz="1400" i="1" dirty="0" err="1" smtClean="0">
                <a:solidFill>
                  <a:schemeClr val="tx2"/>
                </a:solidFill>
                <a:latin typeface="Verdana"/>
                <a:cs typeface="Verdana"/>
              </a:rPr>
              <a:t>Varriale</a:t>
            </a:r>
            <a:endParaRPr lang="pt-BR" sz="1400" i="1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254125">
              <a:defRPr/>
            </a:pPr>
            <a:endParaRPr lang="pt-BR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1254125">
              <a:defRPr/>
            </a:pPr>
            <a:endParaRPr lang="pt-BR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254125">
              <a:defRPr/>
            </a:pPr>
            <a:r>
              <a:rPr lang="pt-BR" sz="1400" dirty="0" smtClean="0">
                <a:solidFill>
                  <a:schemeClr val="tx2"/>
                </a:solidFill>
                <a:latin typeface="Verdana"/>
                <a:cs typeface="Verdana"/>
              </a:rPr>
              <a:t>VERSÃO RESUMIDA</a:t>
            </a:r>
            <a:endParaRPr lang="pt-BR" sz="1400" dirty="0" smtClean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692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/>
          <p:nvPr/>
        </p:nvSpPr>
        <p:spPr>
          <a:xfrm>
            <a:off x="2016035" y="745508"/>
            <a:ext cx="5709920" cy="6343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rgbClr val="4F81BD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100" b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VISÃO</a:t>
            </a:r>
            <a:endParaRPr lang="pt-BR" sz="1050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Elevar o remo brasileiro e ser referência na liderança continental através do desenvolvimento da base de </a:t>
            </a:r>
            <a:r>
              <a:rPr lang="pt-BR" sz="105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praticantes, integração de clubes </a:t>
            </a: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 da cultura da excelência esportiva. </a:t>
            </a:r>
            <a:endParaRPr lang="pt-BR" sz="105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25" name="Text Box 3"/>
          <p:cNvSpPr txBox="1"/>
          <p:nvPr/>
        </p:nvSpPr>
        <p:spPr>
          <a:xfrm>
            <a:off x="2016035" y="1487649"/>
            <a:ext cx="5709920" cy="5740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accent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100" b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MISSÃO</a:t>
            </a:r>
            <a:endParaRPr lang="pt-BR" sz="1050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05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Unificar, </a:t>
            </a: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desenvolver e qualificar o remo </a:t>
            </a:r>
            <a:r>
              <a:rPr lang="pt-BR" sz="1050" i="1" dirty="0" smtClean="0">
                <a:solidFill>
                  <a:srgbClr val="1F497D"/>
                </a:solidFill>
                <a:latin typeface="Calibri" charset="0"/>
                <a:ea typeface="ＭＳ 明朝" charset="-128"/>
                <a:cs typeface="Times New Roman" charset="0"/>
              </a:rPr>
              <a:t>brasileiro</a:t>
            </a:r>
            <a:r>
              <a:rPr lang="pt-BR" sz="105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, </a:t>
            </a: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construindo um esporte inspirador de novas gerações.</a:t>
            </a:r>
            <a:endParaRPr lang="pt-BR" sz="1050" dirty="0">
              <a:effectLst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pt-BR" sz="1000" dirty="0">
                <a:solidFill>
                  <a:srgbClr val="1F497D"/>
                </a:solidFill>
                <a:effectLst/>
                <a:ea typeface="ＭＳ 明朝" charset="-128"/>
                <a:cs typeface="Times New Roman" charset="0"/>
              </a:rPr>
              <a:t> </a:t>
            </a:r>
            <a:endParaRPr lang="pt-BR" sz="105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26" name="Text Box 4"/>
          <p:cNvSpPr txBox="1"/>
          <p:nvPr/>
        </p:nvSpPr>
        <p:spPr>
          <a:xfrm>
            <a:off x="2016035" y="2169415"/>
            <a:ext cx="5709920" cy="560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100" b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FILOSOFIA</a:t>
            </a:r>
            <a:endParaRPr lang="pt-BR" sz="1050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Foco no atleta, </a:t>
            </a:r>
            <a:r>
              <a:rPr lang="pt-BR" sz="105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qualificação </a:t>
            </a: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de treinadores, </a:t>
            </a:r>
            <a:r>
              <a:rPr lang="pt-BR" sz="105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agregação </a:t>
            </a: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 </a:t>
            </a:r>
            <a:r>
              <a:rPr lang="pt-BR" sz="105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valorização </a:t>
            </a:r>
            <a:r>
              <a:rPr lang="pt-BR" sz="105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dos clubes como pilares da formação nacional.</a:t>
            </a:r>
            <a:endParaRPr lang="pt-BR" sz="1050" dirty="0">
              <a:effectLst/>
              <a:ea typeface="ＭＳ 明朝" charset="-128"/>
              <a:cs typeface="Times New Roman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2016035" y="2837198"/>
            <a:ext cx="5709920" cy="2184381"/>
            <a:chOff x="0" y="0"/>
            <a:chExt cx="5709920" cy="250761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8" name="Text Box 5"/>
            <p:cNvSpPr txBox="1"/>
            <p:nvPr/>
          </p:nvSpPr>
          <p:spPr>
            <a:xfrm>
              <a:off x="0" y="0"/>
              <a:ext cx="5709920" cy="2507615"/>
            </a:xfrm>
            <a:prstGeom prst="rect">
              <a:avLst/>
            </a:prstGeom>
            <a:grpFill/>
            <a:ln w="28575" cmpd="sng">
              <a:solidFill>
                <a:schemeClr val="accent3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100" b="1">
                  <a:solidFill>
                    <a:srgbClr val="1F497D"/>
                  </a:solidFill>
                  <a:effectLst/>
                  <a:latin typeface="Calibri" charset="0"/>
                  <a:ea typeface="ＭＳ 明朝" charset="-128"/>
                  <a:cs typeface="Times New Roman" charset="0"/>
                </a:rPr>
                <a:t>VALORES</a:t>
              </a:r>
              <a:endParaRPr lang="pt-BR" sz="1050">
                <a:effectLst/>
                <a:ea typeface="ＭＳ 明朝" charset="-128"/>
                <a:cs typeface="Times New Roman" charset="0"/>
              </a:endParaRPr>
            </a:p>
          </p:txBody>
        </p:sp>
        <p:grpSp>
          <p:nvGrpSpPr>
            <p:cNvPr id="29" name="Group 11"/>
            <p:cNvGrpSpPr/>
            <p:nvPr/>
          </p:nvGrpSpPr>
          <p:grpSpPr>
            <a:xfrm>
              <a:off x="97436" y="344773"/>
              <a:ext cx="5520057" cy="2053590"/>
              <a:chOff x="0" y="-548640"/>
              <a:chExt cx="4862195" cy="2053652"/>
            </a:xfrm>
            <a:grpFill/>
          </p:grpSpPr>
          <p:sp>
            <p:nvSpPr>
              <p:cNvPr id="30" name="Text Box 6"/>
              <p:cNvSpPr txBox="1"/>
              <p:nvPr/>
            </p:nvSpPr>
            <p:spPr>
              <a:xfrm>
                <a:off x="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0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INTEGRIDADE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Processos transparentes;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Critérios de seleção rigorosos e definidos;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Esporte justo e inclusivo;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Planejamento e estabilidade.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31" name="Text Box 7"/>
              <p:cNvSpPr txBox="1"/>
              <p:nvPr/>
            </p:nvSpPr>
            <p:spPr>
              <a:xfrm>
                <a:off x="165735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0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EXCELÊNCIA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 smtClean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Cultura </a:t>
                </a: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esportiva de alto rendimento;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Desenvolvimento de longo prazo;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Suporte adequado ao atleta;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Priorização do resultado esportivo internacional;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Capacitação permanente.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32" name="Text Box 8"/>
              <p:cNvSpPr txBox="1"/>
              <p:nvPr/>
            </p:nvSpPr>
            <p:spPr>
              <a:xfrm>
                <a:off x="331470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0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INTEGRAÇÃO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 smtClean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Unificação </a:t>
                </a: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da metodologia técnica;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Compartilhamento de conhecimento e experiência;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Valorização dos clubes formadores;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0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Cooperação mútua entre clubes, federações e confederação</a:t>
                </a:r>
                <a:r>
                  <a:rPr lang="pt-BR" sz="1000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.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pt-BR" sz="1000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 </a:t>
                </a:r>
                <a:endParaRPr lang="pt-BR" sz="105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ctangle 28"/>
          <p:cNvSpPr/>
          <p:nvPr/>
        </p:nvSpPr>
        <p:spPr>
          <a:xfrm>
            <a:off x="1304289" y="30480"/>
            <a:ext cx="4823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Plano Estratégico 2017-2024</a:t>
            </a:r>
            <a:endParaRPr lang="pt-BR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63040" y="668990"/>
            <a:ext cx="6451600" cy="44603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2"/>
          <p:cNvSpPr txBox="1"/>
          <p:nvPr/>
        </p:nvSpPr>
        <p:spPr>
          <a:xfrm>
            <a:off x="1576976" y="754160"/>
            <a:ext cx="6933475" cy="833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rgbClr val="4F81BD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cap="small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Visão</a:t>
            </a:r>
            <a:endParaRPr lang="pt-BR" sz="1400" cap="small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Elevar o remo brasileiro e ser referência na liderança continental através do desenvolvimento da base de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praticantes, integração de clubes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 da cultura da excelência esportiva. 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576976" y="1048702"/>
            <a:ext cx="6933475" cy="7334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accent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cap="small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Missão</a:t>
            </a:r>
            <a:endParaRPr lang="pt-BR" sz="1400" cap="small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Unificar,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desenvolver e qualificar o remo </a:t>
            </a:r>
            <a:r>
              <a:rPr lang="pt-BR" sz="1400" i="1" dirty="0" smtClean="0">
                <a:solidFill>
                  <a:srgbClr val="1F497D"/>
                </a:solidFill>
                <a:latin typeface="Calibri" charset="0"/>
                <a:ea typeface="ＭＳ 明朝" charset="-128"/>
                <a:cs typeface="Times New Roman" charset="0"/>
              </a:rPr>
              <a:t>brasileiro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,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construindo um esporte inspirador de novas gerações.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pt-BR" sz="1200" dirty="0">
                <a:solidFill>
                  <a:srgbClr val="1F497D"/>
                </a:solidFill>
                <a:effectLst/>
                <a:ea typeface="ＭＳ 明朝" charset="-128"/>
                <a:cs typeface="Times New Roman" charset="0"/>
              </a:rPr>
              <a:t> 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1576975" y="1345351"/>
            <a:ext cx="6933476" cy="807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cap="small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Filosofia</a:t>
            </a:r>
            <a:endParaRPr lang="pt-BR" sz="1400" cap="small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Foco no atleta,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qualificação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de treinadores,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agregação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valorização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dos clubes como pilares da formação nacional.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576975" y="1638091"/>
            <a:ext cx="6933476" cy="2538356"/>
            <a:chOff x="0" y="0"/>
            <a:chExt cx="5709920" cy="250761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3" name="Text Box 5"/>
            <p:cNvSpPr txBox="1"/>
            <p:nvPr/>
          </p:nvSpPr>
          <p:spPr>
            <a:xfrm>
              <a:off x="0" y="0"/>
              <a:ext cx="5709920" cy="2507615"/>
            </a:xfrm>
            <a:prstGeom prst="rect">
              <a:avLst/>
            </a:prstGeom>
            <a:grpFill/>
            <a:ln w="28575" cmpd="sng">
              <a:solidFill>
                <a:schemeClr val="accent3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600" b="1" cap="small" dirty="0" smtClean="0">
                  <a:solidFill>
                    <a:srgbClr val="1F497D"/>
                  </a:solidFill>
                  <a:effectLst/>
                  <a:latin typeface="Calibri" charset="0"/>
                  <a:ea typeface="ＭＳ 明朝" charset="-128"/>
                  <a:cs typeface="Times New Roman" charset="0"/>
                </a:rPr>
                <a:t>Valores</a:t>
              </a:r>
              <a:endParaRPr lang="pt-BR" sz="1400" cap="small" dirty="0">
                <a:effectLst/>
                <a:ea typeface="ＭＳ 明朝" charset="-128"/>
                <a:cs typeface="Times New Roman" charset="0"/>
              </a:endParaRPr>
            </a:p>
          </p:txBody>
        </p:sp>
        <p:grpSp>
          <p:nvGrpSpPr>
            <p:cNvPr id="34" name="Group 11"/>
            <p:cNvGrpSpPr/>
            <p:nvPr/>
          </p:nvGrpSpPr>
          <p:grpSpPr>
            <a:xfrm>
              <a:off x="97436" y="344773"/>
              <a:ext cx="5520057" cy="2053590"/>
              <a:chOff x="0" y="-548640"/>
              <a:chExt cx="4862195" cy="2053652"/>
            </a:xfrm>
            <a:grpFill/>
          </p:grpSpPr>
          <p:sp>
            <p:nvSpPr>
              <p:cNvPr id="35" name="Text Box 6"/>
              <p:cNvSpPr txBox="1"/>
              <p:nvPr/>
            </p:nvSpPr>
            <p:spPr>
              <a:xfrm>
                <a:off x="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INTEGRIDADE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Processos transparentes;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Critérios de seleção rigorosos e definidos;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Esporte justo e inclusivo;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Planejamento e estabilidade.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36" name="Text Box 7"/>
              <p:cNvSpPr txBox="1"/>
              <p:nvPr/>
            </p:nvSpPr>
            <p:spPr>
              <a:xfrm>
                <a:off x="165735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EXCELÊNCIA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 smtClean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Cultura </a:t>
                </a: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esportiva de alto rendimento;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Desenvolvimento de longo prazo;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Suporte adequado ao atleta;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Priorização do resultado esportivo internacional;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Capacitação permanente.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37" name="Text Box 8"/>
              <p:cNvSpPr txBox="1"/>
              <p:nvPr/>
            </p:nvSpPr>
            <p:spPr>
              <a:xfrm>
                <a:off x="331470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INTEGRAÇÃO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 smtClean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Unificação </a:t>
                </a: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da metodologia técnica;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Compartilhamento de conhecimento e experiência;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Valorização dos clubes formadores;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Cooperação mútua entre clubes, federações e confederação</a:t>
                </a:r>
                <a:r>
                  <a:rPr lang="pt-BR" sz="1200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.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pt-BR" sz="1200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 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</p:grpSp>
      </p:grpSp>
      <p:sp>
        <p:nvSpPr>
          <p:cNvPr id="38" name="Rectangle 28"/>
          <p:cNvSpPr/>
          <p:nvPr/>
        </p:nvSpPr>
        <p:spPr>
          <a:xfrm>
            <a:off x="3171826" y="363874"/>
            <a:ext cx="317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Condicionantes Estratégicos</a:t>
            </a:r>
            <a:endParaRPr lang="pt-BR" sz="16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/>
          <p:nvPr/>
        </p:nvSpPr>
        <p:spPr>
          <a:xfrm>
            <a:off x="1576976" y="713520"/>
            <a:ext cx="6933475" cy="8337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rgbClr val="4F81BD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cap="small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Visão</a:t>
            </a:r>
            <a:endParaRPr lang="pt-BR" sz="1400" cap="small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Elevar o remo brasileiro e ser referência na liderança continental através do desenvolvimento da base de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praticantes, integração de clubes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 da cultura da excelência esportiva. 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576976" y="1008062"/>
            <a:ext cx="6933475" cy="7334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accent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cap="small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Missão</a:t>
            </a:r>
            <a:endParaRPr lang="pt-BR" sz="1400" cap="small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Unificar,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desenvolver e qualificar o remo </a:t>
            </a:r>
            <a:r>
              <a:rPr lang="pt-BR" sz="1400" i="1" dirty="0" smtClean="0">
                <a:solidFill>
                  <a:srgbClr val="1F497D"/>
                </a:solidFill>
                <a:latin typeface="Calibri" charset="0"/>
                <a:ea typeface="ＭＳ 明朝" charset="-128"/>
                <a:cs typeface="Times New Roman" charset="0"/>
              </a:rPr>
              <a:t>brasileiro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,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construindo um esporte inspirador de novas gerações.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pt-BR" sz="1200" dirty="0">
                <a:solidFill>
                  <a:srgbClr val="1F497D"/>
                </a:solidFill>
                <a:effectLst/>
                <a:ea typeface="ＭＳ 明朝" charset="-128"/>
                <a:cs typeface="Times New Roman" charset="0"/>
              </a:rPr>
              <a:t> 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1576975" y="1304711"/>
            <a:ext cx="6933476" cy="807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cap="small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Filosofia</a:t>
            </a:r>
            <a:endParaRPr lang="pt-BR" sz="1400" cap="small" dirty="0"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Foco no atleta,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qualificação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de treinadores,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agregação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 </a:t>
            </a:r>
            <a:r>
              <a:rPr lang="pt-BR" sz="1400" i="1" dirty="0" smtClean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na valorização </a:t>
            </a:r>
            <a:r>
              <a:rPr lang="pt-BR" sz="1400" i="1" dirty="0">
                <a:solidFill>
                  <a:srgbClr val="1F497D"/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dos clubes como pilares da formação nacional.</a:t>
            </a:r>
            <a:endParaRPr lang="pt-BR" sz="1400" dirty="0">
              <a:effectLst/>
              <a:ea typeface="ＭＳ 明朝" charset="-128"/>
              <a:cs typeface="Times New Roman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576975" y="1597451"/>
            <a:ext cx="6933476" cy="2538356"/>
            <a:chOff x="0" y="0"/>
            <a:chExt cx="5709920" cy="250761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3" name="Text Box 5"/>
            <p:cNvSpPr txBox="1"/>
            <p:nvPr/>
          </p:nvSpPr>
          <p:spPr>
            <a:xfrm>
              <a:off x="0" y="0"/>
              <a:ext cx="5709920" cy="2507615"/>
            </a:xfrm>
            <a:prstGeom prst="rect">
              <a:avLst/>
            </a:prstGeom>
            <a:grpFill/>
            <a:ln w="28575" cmpd="sng">
              <a:solidFill>
                <a:schemeClr val="accent3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600" b="1" cap="small" dirty="0" smtClean="0">
                  <a:solidFill>
                    <a:srgbClr val="1F497D"/>
                  </a:solidFill>
                  <a:effectLst/>
                  <a:latin typeface="Calibri" charset="0"/>
                  <a:ea typeface="ＭＳ 明朝" charset="-128"/>
                  <a:cs typeface="Times New Roman" charset="0"/>
                </a:rPr>
                <a:t>Valores</a:t>
              </a:r>
              <a:endParaRPr lang="pt-BR" sz="1400" cap="small" dirty="0">
                <a:effectLst/>
                <a:ea typeface="ＭＳ 明朝" charset="-128"/>
                <a:cs typeface="Times New Roman" charset="0"/>
              </a:endParaRPr>
            </a:p>
          </p:txBody>
        </p:sp>
        <p:grpSp>
          <p:nvGrpSpPr>
            <p:cNvPr id="34" name="Group 11"/>
            <p:cNvGrpSpPr/>
            <p:nvPr/>
          </p:nvGrpSpPr>
          <p:grpSpPr>
            <a:xfrm>
              <a:off x="97436" y="344773"/>
              <a:ext cx="5520057" cy="2053590"/>
              <a:chOff x="0" y="-548640"/>
              <a:chExt cx="4862195" cy="2053652"/>
            </a:xfrm>
            <a:grpFill/>
          </p:grpSpPr>
          <p:sp>
            <p:nvSpPr>
              <p:cNvPr id="35" name="Text Box 6"/>
              <p:cNvSpPr txBox="1"/>
              <p:nvPr/>
            </p:nvSpPr>
            <p:spPr>
              <a:xfrm>
                <a:off x="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INTEGRIDADE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Processos transparentes;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Critérios de seleção rigorosos e definidos;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Esporte justo e inclusivo;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Planejamento e estabilidade.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36" name="Text Box 7"/>
              <p:cNvSpPr txBox="1"/>
              <p:nvPr/>
            </p:nvSpPr>
            <p:spPr>
              <a:xfrm>
                <a:off x="165735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EXCELÊNCIA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 smtClean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Cultura </a:t>
                </a: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esportiva de alto rendimento;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Desenvolvimento de longo prazo;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Suporte adequado ao atleta;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Priorização do resultado esportivo internacional;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Capacitação permanente.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  <p:sp>
            <p:nvSpPr>
              <p:cNvPr id="37" name="Text Box 8"/>
              <p:cNvSpPr txBox="1"/>
              <p:nvPr/>
            </p:nvSpPr>
            <p:spPr>
              <a:xfrm>
                <a:off x="3314700" y="-548640"/>
                <a:ext cx="1547495" cy="2053652"/>
              </a:xfrm>
              <a:prstGeom prst="rect">
                <a:avLst/>
              </a:prstGeom>
              <a:grpFill/>
              <a:ln w="28575" cap="rnd" cmpd="sng">
                <a:solidFill>
                  <a:schemeClr val="accent3"/>
                </a:solidFill>
                <a:prstDash val="sysDot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sz="1200" b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INTEGRAÇÃO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 smtClean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Unificação </a:t>
                </a: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da metodologia técnica;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Compartilhamento de conhecimento e experiência;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Valorização dos clubes formadores;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marL="171450" indent="-171450">
                  <a:spcAft>
                    <a:spcPts val="0"/>
                  </a:spcAft>
                  <a:buFont typeface="Arial" charset="0"/>
                  <a:buChar char="•"/>
                </a:pPr>
                <a:r>
                  <a:rPr lang="pt-BR" sz="1200" i="1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Cooperação mútua entre clubes, federações e confederação</a:t>
                </a:r>
                <a:r>
                  <a:rPr lang="pt-BR" sz="1200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.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pt-BR" sz="1200" dirty="0">
                    <a:solidFill>
                      <a:srgbClr val="1F497D"/>
                    </a:solidFill>
                    <a:effectLst/>
                    <a:latin typeface="Calibri" charset="0"/>
                    <a:ea typeface="ＭＳ 明朝" charset="-128"/>
                    <a:cs typeface="Times New Roman" charset="0"/>
                  </a:rPr>
                  <a:t> </a:t>
                </a:r>
                <a:endParaRPr lang="pt-BR" sz="1400" dirty="0">
                  <a:effectLst/>
                  <a:ea typeface="ＭＳ 明朝" charset="-128"/>
                  <a:cs typeface="Times New Roman" charset="0"/>
                </a:endParaRP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ctangle 28"/>
          <p:cNvSpPr/>
          <p:nvPr/>
        </p:nvSpPr>
        <p:spPr>
          <a:xfrm>
            <a:off x="1304289" y="30480"/>
            <a:ext cx="4823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Plano Estratégico 2017-2024</a:t>
            </a:r>
            <a:endParaRPr lang="pt-BR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3171826" y="363874"/>
            <a:ext cx="317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Condicionantes Estratégicos</a:t>
            </a:r>
            <a:endParaRPr lang="pt-BR" sz="16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304289" y="668990"/>
            <a:ext cx="7423151" cy="133671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 Box 2"/>
          <p:cNvSpPr txBox="1"/>
          <p:nvPr/>
        </p:nvSpPr>
        <p:spPr>
          <a:xfrm>
            <a:off x="1576974" y="1904321"/>
            <a:ext cx="6933475" cy="3166148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6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Eixos e Fatores Estratégicos</a:t>
            </a:r>
            <a:endParaRPr lang="pt-BR" sz="1400" cap="small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39" name="Text Box 2"/>
          <p:cNvSpPr txBox="1"/>
          <p:nvPr/>
        </p:nvSpPr>
        <p:spPr>
          <a:xfrm>
            <a:off x="1682709" y="2211501"/>
            <a:ext cx="2160000" cy="900000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4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1. Infra Estrutura</a:t>
            </a:r>
          </a:p>
          <a:p>
            <a:pPr>
              <a:spcAft>
                <a:spcPts val="0"/>
              </a:spcAft>
            </a:pPr>
            <a:r>
              <a:rPr lang="pt-BR" sz="9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Contribuir para qualificação da estrutura de clubes e federações. Incentivar crescimento de fornecedores.</a:t>
            </a:r>
            <a:endParaRPr lang="pt-BR" sz="1050" cap="small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0" name="Text Box 2"/>
          <p:cNvSpPr txBox="1"/>
          <p:nvPr/>
        </p:nvSpPr>
        <p:spPr>
          <a:xfrm>
            <a:off x="1678576" y="3153253"/>
            <a:ext cx="2160000" cy="900000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4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2. Gestão</a:t>
            </a:r>
          </a:p>
          <a:p>
            <a:r>
              <a:rPr lang="pt-BR" sz="9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Auxiliar clubes e federações com modelos e ferramentas de gestão, para adequação e otimização de recursos.</a:t>
            </a:r>
            <a:endParaRPr lang="pt-BR" sz="800" cap="small" dirty="0">
              <a:solidFill>
                <a:schemeClr val="accent1">
                  <a:lumMod val="20000"/>
                  <a:lumOff val="80000"/>
                </a:schemeClr>
              </a:solidFill>
              <a:ea typeface="ＭＳ 明朝" charset="-128"/>
              <a:cs typeface="Times New Roman" charset="0"/>
            </a:endParaRPr>
          </a:p>
        </p:txBody>
      </p:sp>
      <p:sp>
        <p:nvSpPr>
          <p:cNvPr id="41" name="Text Box 2"/>
          <p:cNvSpPr txBox="1"/>
          <p:nvPr/>
        </p:nvSpPr>
        <p:spPr>
          <a:xfrm>
            <a:off x="1678576" y="4095006"/>
            <a:ext cx="2160000" cy="900000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4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3. Planejamento</a:t>
            </a:r>
          </a:p>
          <a:p>
            <a:pPr>
              <a:spcAft>
                <a:spcPts val="0"/>
              </a:spcAft>
            </a:pPr>
            <a:r>
              <a:rPr lang="pt-BR" sz="1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Unificar e estabilizar calendário, objetivos e processos nacionais, adequados para o desenvolvimento de longo prazo.</a:t>
            </a:r>
            <a:endParaRPr lang="pt-BR" sz="1200" cap="small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2" name="Text Box 2"/>
          <p:cNvSpPr txBox="1"/>
          <p:nvPr/>
        </p:nvSpPr>
        <p:spPr>
          <a:xfrm>
            <a:off x="6244549" y="2211501"/>
            <a:ext cx="2160000" cy="900000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4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5. Comunicação</a:t>
            </a:r>
          </a:p>
          <a:p>
            <a:pPr>
              <a:spcAft>
                <a:spcPts val="0"/>
              </a:spcAft>
            </a:pPr>
            <a:r>
              <a:rPr lang="pt-BR" sz="1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Otimizar comunicação entre treinadores, gestores e instituições. Criar canais abrangentes de informação para a comunidade.</a:t>
            </a:r>
            <a:endParaRPr lang="pt-BR" sz="1200" cap="small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3" name="Text Box 2"/>
          <p:cNvSpPr txBox="1"/>
          <p:nvPr/>
        </p:nvSpPr>
        <p:spPr>
          <a:xfrm>
            <a:off x="6240416" y="3148173"/>
            <a:ext cx="2160000" cy="900000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4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6. Formação</a:t>
            </a:r>
          </a:p>
          <a:p>
            <a:pPr>
              <a:spcAft>
                <a:spcPts val="0"/>
              </a:spcAft>
            </a:pPr>
            <a:r>
              <a:rPr lang="pt-BR" sz="10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Investir na </a:t>
            </a:r>
            <a:r>
              <a:rPr lang="pt-BR" sz="10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padronização e ampliação do conhecimento, formação contínua e de qualidade de treinadores e remadores.</a:t>
            </a:r>
            <a:endParaRPr lang="pt-BR" sz="1200" cap="small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4" name="Text Box 2"/>
          <p:cNvSpPr txBox="1"/>
          <p:nvPr/>
        </p:nvSpPr>
        <p:spPr>
          <a:xfrm>
            <a:off x="6240416" y="4084846"/>
            <a:ext cx="2160000" cy="900000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4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7. Performance</a:t>
            </a:r>
          </a:p>
          <a:p>
            <a:pPr>
              <a:spcAft>
                <a:spcPts val="0"/>
              </a:spcAft>
            </a:pPr>
            <a:r>
              <a:rPr lang="pt-BR" sz="1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ＭＳ 明朝" charset="-128"/>
                <a:cs typeface="Times New Roman" charset="0"/>
              </a:rPr>
              <a:t>Prover os meios necessários para obter resultados internacionais e sólido domínio continental, suporte adequado às equipes em longo prazo.</a:t>
            </a:r>
            <a:endParaRPr lang="pt-BR" sz="1100" b="1" cap="small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charset="0"/>
              <a:ea typeface="ＭＳ 明朝" charset="-128"/>
              <a:cs typeface="Times New Roman" charset="0"/>
            </a:endParaRPr>
          </a:p>
        </p:txBody>
      </p:sp>
      <p:sp>
        <p:nvSpPr>
          <p:cNvPr id="45" name="Text Box 2"/>
          <p:cNvSpPr txBox="1"/>
          <p:nvPr/>
        </p:nvSpPr>
        <p:spPr>
          <a:xfrm>
            <a:off x="3962445" y="2211501"/>
            <a:ext cx="2160000" cy="900000"/>
          </a:xfrm>
          <a:prstGeom prst="rect">
            <a:avLst/>
          </a:prstGeom>
          <a:solidFill>
            <a:srgbClr val="929000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400" b="1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4. Desenvolvimento</a:t>
            </a:r>
          </a:p>
          <a:p>
            <a:pPr>
              <a:spcAft>
                <a:spcPts val="0"/>
              </a:spcAft>
            </a:pPr>
            <a:r>
              <a:rPr lang="pt-BR" sz="1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Promover e fomentar a prática em todos os níveis, eventos de divulgação e </a:t>
            </a:r>
            <a:r>
              <a:rPr lang="pt-BR" sz="1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inserção do remo escolar.</a:t>
            </a:r>
          </a:p>
          <a:p>
            <a:pPr>
              <a:spcAft>
                <a:spcPts val="0"/>
              </a:spcAft>
            </a:pPr>
            <a:r>
              <a:rPr lang="pt-BR" sz="1000" cap="small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ＭＳ 明朝" charset="-128"/>
                <a:cs typeface="Times New Roman" charset="0"/>
              </a:rPr>
              <a:t>Ações específicas para remo feminino. </a:t>
            </a:r>
            <a:endParaRPr lang="pt-BR" sz="900" cap="small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6" name="Caixa de Texto 70"/>
          <p:cNvSpPr txBox="1"/>
          <p:nvPr/>
        </p:nvSpPr>
        <p:spPr>
          <a:xfrm>
            <a:off x="4344309" y="3151681"/>
            <a:ext cx="1367790" cy="3448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Pessoas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7" name="Caixa de Texto 72"/>
          <p:cNvSpPr txBox="1"/>
          <p:nvPr/>
        </p:nvSpPr>
        <p:spPr>
          <a:xfrm>
            <a:off x="4962184" y="3413566"/>
            <a:ext cx="1367790" cy="3448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Envolvimento</a:t>
            </a:r>
            <a:endParaRPr lang="pt-BR" sz="120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8" name="Caixa de Texto 71"/>
          <p:cNvSpPr txBox="1"/>
          <p:nvPr/>
        </p:nvSpPr>
        <p:spPr>
          <a:xfrm>
            <a:off x="3671706" y="3379216"/>
            <a:ext cx="1367790" cy="4591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Clubes e </a:t>
            </a:r>
            <a:endParaRPr lang="pt-BR" sz="120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200" cap="small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Federações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9" name="Caixa de Texto 73"/>
          <p:cNvSpPr txBox="1"/>
          <p:nvPr/>
        </p:nvSpPr>
        <p:spPr>
          <a:xfrm>
            <a:off x="4914397" y="3702280"/>
            <a:ext cx="1367790" cy="3448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Unificação</a:t>
            </a:r>
            <a:endParaRPr lang="pt-BR" sz="120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50" name="Caixa de Texto 74"/>
          <p:cNvSpPr txBox="1"/>
          <p:nvPr/>
        </p:nvSpPr>
        <p:spPr>
          <a:xfrm>
            <a:off x="3663632" y="3872112"/>
            <a:ext cx="1367790" cy="4552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Ambiente de Excelência</a:t>
            </a:r>
            <a:endParaRPr lang="pt-BR" sz="120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51" name="Caixa de Texto 75"/>
          <p:cNvSpPr txBox="1"/>
          <p:nvPr/>
        </p:nvSpPr>
        <p:spPr>
          <a:xfrm>
            <a:off x="4888530" y="4113219"/>
            <a:ext cx="1367790" cy="3448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Inovação</a:t>
            </a:r>
            <a:endParaRPr lang="pt-BR" sz="120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52" name="Caixa de Texto 76"/>
          <p:cNvSpPr txBox="1"/>
          <p:nvPr/>
        </p:nvSpPr>
        <p:spPr>
          <a:xfrm>
            <a:off x="4907257" y="4533487"/>
            <a:ext cx="1457325" cy="4622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Monitoramento 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200" cap="small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e Adequação</a:t>
            </a:r>
            <a:endParaRPr lang="pt-BR" sz="1200" dirty="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53" name="Caixa de Texto 77"/>
          <p:cNvSpPr txBox="1"/>
          <p:nvPr/>
        </p:nvSpPr>
        <p:spPr>
          <a:xfrm>
            <a:off x="3663632" y="4408819"/>
            <a:ext cx="1367790" cy="4552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200" cap="small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Alinhamento </a:t>
            </a:r>
            <a:endParaRPr lang="pt-BR" sz="120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pt-BR" sz="1200" cap="small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charset="0"/>
                <a:ea typeface="ＭＳ 明朝" charset="-128"/>
                <a:cs typeface="Times New Roman" charset="0"/>
              </a:rPr>
              <a:t>com COB</a:t>
            </a:r>
            <a:endParaRPr lang="pt-BR" sz="1200">
              <a:solidFill>
                <a:schemeClr val="accent1">
                  <a:lumMod val="20000"/>
                  <a:lumOff val="80000"/>
                </a:schemeClr>
              </a:solidFill>
              <a:effectLst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ctangle 28"/>
          <p:cNvSpPr/>
          <p:nvPr/>
        </p:nvSpPr>
        <p:spPr>
          <a:xfrm>
            <a:off x="1304289" y="30480"/>
            <a:ext cx="4823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Plano Estratégico 2017-2024</a:t>
            </a:r>
            <a:endParaRPr lang="pt-BR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3374775" y="350590"/>
            <a:ext cx="317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Programas Futuro Remo Brasil</a:t>
            </a:r>
            <a:endParaRPr lang="pt-BR" sz="16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347473" y="1833927"/>
            <a:ext cx="8796527" cy="987376"/>
          </a:xfrm>
          <a:prstGeom prst="rect">
            <a:avLst/>
          </a:prstGeom>
          <a:gradFill flip="none" rotWithShape="1">
            <a:gsLst>
              <a:gs pos="13000">
                <a:srgbClr val="0081C8">
                  <a:alpha val="50000"/>
                </a:srgbClr>
              </a:gs>
              <a:gs pos="0">
                <a:schemeClr val="bg1">
                  <a:alpha val="48000"/>
                </a:schemeClr>
              </a:gs>
              <a:gs pos="100000">
                <a:schemeClr val="bg1">
                  <a:alpha val="39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TextBox 14"/>
          <p:cNvSpPr txBox="1"/>
          <p:nvPr/>
        </p:nvSpPr>
        <p:spPr>
          <a:xfrm>
            <a:off x="1316482" y="1791056"/>
            <a:ext cx="363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cap="small" dirty="0" smtClean="0">
                <a:ea typeface="Titillium" charset="0"/>
                <a:cs typeface="Titillium" charset="0"/>
              </a:rPr>
              <a:t>Programa Qualificação de Clubes</a:t>
            </a:r>
            <a:endParaRPr lang="pt-BR" sz="2000" b="1" cap="small" dirty="0">
              <a:ea typeface="Titillium" charset="0"/>
              <a:cs typeface="Titillium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335280" y="797063"/>
            <a:ext cx="8796527" cy="987376"/>
          </a:xfrm>
          <a:prstGeom prst="rect">
            <a:avLst/>
          </a:prstGeom>
          <a:gradFill flip="none" rotWithShape="1">
            <a:gsLst>
              <a:gs pos="13000">
                <a:srgbClr val="0081C8">
                  <a:alpha val="50000"/>
                </a:srgbClr>
              </a:gs>
              <a:gs pos="0">
                <a:schemeClr val="bg1">
                  <a:alpha val="48000"/>
                </a:schemeClr>
              </a:gs>
              <a:gs pos="100000">
                <a:schemeClr val="bg1">
                  <a:alpha val="39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14"/>
          <p:cNvSpPr txBox="1"/>
          <p:nvPr/>
        </p:nvSpPr>
        <p:spPr>
          <a:xfrm>
            <a:off x="1304289" y="754192"/>
            <a:ext cx="5384551" cy="680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cap="small" dirty="0" smtClean="0">
                <a:ea typeface="Titillium" charset="0"/>
                <a:cs typeface="Titillium" charset="0"/>
              </a:rPr>
              <a:t>Programa Capacitação de Treinadores e Gestores</a:t>
            </a:r>
            <a:endParaRPr lang="pt-BR" sz="2000" b="1" cap="small" dirty="0">
              <a:ea typeface="Titillium" charset="0"/>
              <a:cs typeface="Titillium" charset="0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335280" y="2882032"/>
            <a:ext cx="8796527" cy="987376"/>
          </a:xfrm>
          <a:prstGeom prst="rect">
            <a:avLst/>
          </a:prstGeom>
          <a:gradFill flip="none" rotWithShape="1">
            <a:gsLst>
              <a:gs pos="13000">
                <a:srgbClr val="0081C8">
                  <a:alpha val="50000"/>
                </a:srgbClr>
              </a:gs>
              <a:gs pos="0">
                <a:schemeClr val="bg1">
                  <a:alpha val="48000"/>
                </a:schemeClr>
              </a:gs>
              <a:gs pos="100000">
                <a:schemeClr val="bg1">
                  <a:alpha val="39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9" name="TextBox 14"/>
          <p:cNvSpPr txBox="1"/>
          <p:nvPr/>
        </p:nvSpPr>
        <p:spPr>
          <a:xfrm>
            <a:off x="1304289" y="2839161"/>
            <a:ext cx="490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cap="small" dirty="0" smtClean="0">
                <a:ea typeface="Titillium" charset="0"/>
                <a:cs typeface="Titillium" charset="0"/>
              </a:rPr>
              <a:t>Programa de Desenvolvimento e Massificação</a:t>
            </a:r>
            <a:endParaRPr lang="pt-BR" sz="2000" b="1" cap="small" dirty="0">
              <a:ea typeface="Titillium" charset="0"/>
              <a:cs typeface="Titillium" charset="0"/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335280" y="3929056"/>
            <a:ext cx="8796527" cy="987376"/>
          </a:xfrm>
          <a:prstGeom prst="rect">
            <a:avLst/>
          </a:prstGeom>
          <a:gradFill flip="none" rotWithShape="1">
            <a:gsLst>
              <a:gs pos="13000">
                <a:srgbClr val="0081C8">
                  <a:alpha val="50000"/>
                </a:srgbClr>
              </a:gs>
              <a:gs pos="0">
                <a:schemeClr val="bg1">
                  <a:alpha val="48000"/>
                </a:schemeClr>
              </a:gs>
              <a:gs pos="100000">
                <a:schemeClr val="bg1">
                  <a:alpha val="39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" name="TextBox 14"/>
          <p:cNvSpPr txBox="1"/>
          <p:nvPr/>
        </p:nvSpPr>
        <p:spPr>
          <a:xfrm>
            <a:off x="1304289" y="3886185"/>
            <a:ext cx="4738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cap="small" dirty="0" smtClean="0">
                <a:ea typeface="Titillium" charset="0"/>
                <a:cs typeface="Titillium" charset="0"/>
              </a:rPr>
              <a:t>Programa de Alta Performance Remo Brasil</a:t>
            </a:r>
            <a:endParaRPr lang="pt-BR" sz="2000" b="1" cap="small" dirty="0">
              <a:ea typeface="Titillium" charset="0"/>
              <a:cs typeface="Titillium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16482" y="1066941"/>
            <a:ext cx="3644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PCTR </a:t>
            </a:r>
            <a:r>
              <a:rPr lang="mr-IN" sz="1200" dirty="0" smtClean="0"/>
              <a:t>–</a:t>
            </a:r>
            <a:r>
              <a:rPr lang="pt-BR" sz="1200" dirty="0" smtClean="0"/>
              <a:t> 4 níveis em implantação até 2019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ABT </a:t>
            </a:r>
            <a:r>
              <a:rPr lang="mr-IN" sz="1200" dirty="0" smtClean="0"/>
              <a:t>–</a:t>
            </a:r>
            <a:r>
              <a:rPr lang="pt-BR" sz="1200" dirty="0" smtClean="0"/>
              <a:t> 18 treinadores formados 2017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Metodologia de ensino e treinamento padronizada</a:t>
            </a:r>
            <a:endParaRPr lang="pt-BR" sz="1200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5125985" y="1078577"/>
            <a:ext cx="38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Cursos para gestores e conferências de gestão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Conferências de treinadores regulares e com produção de conhecimento</a:t>
            </a:r>
            <a:endParaRPr lang="pt-BR" sz="1200" dirty="0"/>
          </a:p>
        </p:txBody>
      </p:sp>
      <p:sp>
        <p:nvSpPr>
          <p:cNvPr id="94" name="CaixaDeTexto 93"/>
          <p:cNvSpPr txBox="1"/>
          <p:nvPr/>
        </p:nvSpPr>
        <p:spPr>
          <a:xfrm>
            <a:off x="1304289" y="2098711"/>
            <a:ext cx="3355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Elaboração de modelo nacional de qualidade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Auxílio para melhoria da organização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Modelos de gestão e assessoria para captação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5125985" y="2071704"/>
            <a:ext cx="382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Auxílio em estrutura e equipamento para qualificação</a:t>
            </a:r>
          </a:p>
          <a:p>
            <a:pPr marL="285750" indent="-285750">
              <a:buFont typeface="Courier New" charset="0"/>
              <a:buChar char="o"/>
            </a:pPr>
            <a:endParaRPr lang="pt-BR" sz="1200" dirty="0" smtClean="0"/>
          </a:p>
        </p:txBody>
      </p:sp>
      <p:sp>
        <p:nvSpPr>
          <p:cNvPr id="97" name="CaixaDeTexto 96"/>
          <p:cNvSpPr txBox="1"/>
          <p:nvPr/>
        </p:nvSpPr>
        <p:spPr>
          <a:xfrm>
            <a:off x="1316482" y="3115621"/>
            <a:ext cx="363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Incentivo ao Remo Escolar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Fomento ao Remo Indoor com rankings nacionais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Ações e material de divulgação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5125985" y="3116148"/>
            <a:ext cx="363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Controle de iniciantes e progressão técnica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Identificação e acompanhamento de talentos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Ampliação do calendário competitivo</a:t>
            </a:r>
          </a:p>
        </p:txBody>
      </p:sp>
      <p:sp>
        <p:nvSpPr>
          <p:cNvPr id="99" name="CaixaDeTexto 98"/>
          <p:cNvSpPr txBox="1"/>
          <p:nvPr/>
        </p:nvSpPr>
        <p:spPr>
          <a:xfrm>
            <a:off x="1316482" y="4128306"/>
            <a:ext cx="363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Processos seletivos definidos visando longo prazo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Planejamento unificado e integrando clubes e seleção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Adequação de estrutura, equipamento e </a:t>
            </a:r>
            <a:r>
              <a:rPr lang="pt-BR" sz="1200" dirty="0" err="1" smtClean="0"/>
              <a:t>pólos</a:t>
            </a:r>
            <a:endParaRPr lang="pt-BR" sz="1200" dirty="0" smtClean="0"/>
          </a:p>
        </p:txBody>
      </p:sp>
      <p:sp>
        <p:nvSpPr>
          <p:cNvPr id="100" name="CaixaDeTexto 99"/>
          <p:cNvSpPr txBox="1"/>
          <p:nvPr/>
        </p:nvSpPr>
        <p:spPr>
          <a:xfrm>
            <a:off x="5125985" y="4128305"/>
            <a:ext cx="400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Reestruturação quadro técnico, amplo e descentralizado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Investimento focado na alta performance</a:t>
            </a:r>
          </a:p>
          <a:p>
            <a:pPr marL="285750" indent="-285750">
              <a:buFont typeface="Courier New" charset="0"/>
              <a:buChar char="o"/>
            </a:pPr>
            <a:r>
              <a:rPr lang="pt-BR" sz="1200" dirty="0" smtClean="0"/>
              <a:t>Controle rigoroso e adequado de metas e critérios</a:t>
            </a:r>
          </a:p>
        </p:txBody>
      </p:sp>
    </p:spTree>
    <p:extLst>
      <p:ext uri="{BB962C8B-B14F-4D97-AF65-F5344CB8AC3E}">
        <p14:creationId xmlns:p14="http://schemas.microsoft.com/office/powerpoint/2010/main" val="4078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58" grpId="0" animBg="1"/>
      <p:bldP spid="59" grpId="0"/>
      <p:bldP spid="88" grpId="0" animBg="1"/>
      <p:bldP spid="89" grpId="0"/>
      <p:bldP spid="91" grpId="0" animBg="1"/>
      <p:bldP spid="92" grpId="0"/>
      <p:bldP spid="3" grpId="0"/>
      <p:bldP spid="93" grpId="0"/>
      <p:bldP spid="94" grpId="0"/>
      <p:bldP spid="95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ctangle 28"/>
          <p:cNvSpPr/>
          <p:nvPr/>
        </p:nvSpPr>
        <p:spPr>
          <a:xfrm>
            <a:off x="1446529" y="146068"/>
            <a:ext cx="4823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err="1" smtClean="0">
                <a:solidFill>
                  <a:schemeClr val="tx2"/>
                </a:solidFill>
                <a:ea typeface="Titillium" charset="0"/>
                <a:cs typeface="Titillium" charset="0"/>
              </a:rPr>
              <a:t>Macrofases</a:t>
            </a:r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 2017-2024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35280" y="948987"/>
            <a:ext cx="8796527" cy="369332"/>
            <a:chOff x="335280" y="948987"/>
            <a:chExt cx="8796527" cy="369332"/>
          </a:xfrm>
        </p:grpSpPr>
        <p:sp>
          <p:nvSpPr>
            <p:cNvPr id="12" name="Retângulo 11"/>
            <p:cNvSpPr/>
            <p:nvPr/>
          </p:nvSpPr>
          <p:spPr>
            <a:xfrm>
              <a:off x="335280" y="979109"/>
              <a:ext cx="8796527" cy="309088"/>
            </a:xfrm>
            <a:prstGeom prst="rect">
              <a:avLst/>
            </a:prstGeom>
            <a:gradFill flip="none" rotWithShape="1">
              <a:gsLst>
                <a:gs pos="13000">
                  <a:srgbClr val="0081C8">
                    <a:alpha val="81000"/>
                  </a:srgbClr>
                </a:gs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902271" y="964376"/>
              <a:ext cx="3803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cap="small" dirty="0" smtClean="0">
                  <a:solidFill>
                    <a:schemeClr val="bg1"/>
                  </a:solidFill>
                  <a:ea typeface="Titillium" charset="0"/>
                  <a:cs typeface="Titillium" charset="0"/>
                </a:rPr>
                <a:t>Fase 1 : Estruturação e Unificação Nacional</a:t>
              </a:r>
              <a:endParaRPr lang="pt-BR" sz="1600" b="1" cap="small" dirty="0">
                <a:solidFill>
                  <a:schemeClr val="bg1"/>
                </a:solidFill>
                <a:ea typeface="Titillium" charset="0"/>
                <a:cs typeface="Titillium" charset="0"/>
              </a:endParaRP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6676993" y="948987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17</a:t>
              </a:r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 - 20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18</a:t>
              </a:r>
              <a:endParaRPr lang="pt-BR" sz="1500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35280" y="1578936"/>
            <a:ext cx="8796527" cy="369332"/>
            <a:chOff x="335280" y="1474388"/>
            <a:chExt cx="8796527" cy="369332"/>
          </a:xfrm>
        </p:grpSpPr>
        <p:sp>
          <p:nvSpPr>
            <p:cNvPr id="13" name="Retângulo 12"/>
            <p:cNvSpPr/>
            <p:nvPr/>
          </p:nvSpPr>
          <p:spPr>
            <a:xfrm>
              <a:off x="335280" y="1504510"/>
              <a:ext cx="8796527" cy="309088"/>
            </a:xfrm>
            <a:prstGeom prst="rect">
              <a:avLst/>
            </a:prstGeom>
            <a:gradFill flip="none" rotWithShape="1">
              <a:gsLst>
                <a:gs pos="13000">
                  <a:srgbClr val="0081C8">
                    <a:alpha val="81000"/>
                  </a:srgbClr>
                </a:gs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6676993" y="1474388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19</a:t>
              </a:r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 - 20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20</a:t>
              </a:r>
              <a:endParaRPr lang="pt-BR" sz="1500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902271" y="1489777"/>
              <a:ext cx="2931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cap="small" dirty="0" smtClean="0">
                  <a:solidFill>
                    <a:schemeClr val="bg1"/>
                  </a:solidFill>
                  <a:ea typeface="Titillium" charset="0"/>
                  <a:cs typeface="Titillium" charset="0"/>
                </a:rPr>
                <a:t>Fase 2 : Integração e qualificação</a:t>
              </a:r>
              <a:endParaRPr lang="pt-BR" sz="1600" b="1" cap="small" dirty="0">
                <a:solidFill>
                  <a:schemeClr val="bg1"/>
                </a:solidFill>
                <a:ea typeface="Titillium" charset="0"/>
                <a:cs typeface="Titillium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35280" y="2208885"/>
            <a:ext cx="8796527" cy="369332"/>
            <a:chOff x="335280" y="1990744"/>
            <a:chExt cx="8796527" cy="369332"/>
          </a:xfrm>
        </p:grpSpPr>
        <p:sp>
          <p:nvSpPr>
            <p:cNvPr id="37" name="Retângulo 36"/>
            <p:cNvSpPr/>
            <p:nvPr/>
          </p:nvSpPr>
          <p:spPr>
            <a:xfrm>
              <a:off x="335280" y="2020866"/>
              <a:ext cx="8796527" cy="309088"/>
            </a:xfrm>
            <a:prstGeom prst="rect">
              <a:avLst/>
            </a:prstGeom>
            <a:gradFill flip="none" rotWithShape="1">
              <a:gsLst>
                <a:gs pos="13000">
                  <a:srgbClr val="0081C8">
                    <a:alpha val="81000"/>
                  </a:srgbClr>
                </a:gs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6676993" y="1990744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21</a:t>
              </a:r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 - 20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22</a:t>
              </a:r>
              <a:endParaRPr lang="pt-BR" sz="1500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902270" y="2006133"/>
              <a:ext cx="4878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cap="small" dirty="0" smtClean="0">
                  <a:solidFill>
                    <a:schemeClr val="bg1"/>
                  </a:solidFill>
                  <a:ea typeface="Titillium" charset="0"/>
                  <a:cs typeface="Titillium" charset="0"/>
                </a:rPr>
                <a:t>Fase </a:t>
              </a:r>
              <a:r>
                <a:rPr lang="pt-BR" sz="1600" b="1" cap="small" dirty="0">
                  <a:solidFill>
                    <a:schemeClr val="bg1"/>
                  </a:solidFill>
                  <a:ea typeface="Titillium" charset="0"/>
                  <a:cs typeface="Titillium" charset="0"/>
                </a:rPr>
                <a:t>3</a:t>
              </a:r>
              <a:r>
                <a:rPr lang="pt-BR" sz="1600" b="1" cap="small" dirty="0" smtClean="0">
                  <a:solidFill>
                    <a:schemeClr val="bg1"/>
                  </a:solidFill>
                  <a:ea typeface="Titillium" charset="0"/>
                  <a:cs typeface="Titillium" charset="0"/>
                </a:rPr>
                <a:t> : Performance Consolidada Continental</a:t>
              </a:r>
              <a:endParaRPr lang="pt-BR" sz="1600" b="1" cap="small" dirty="0">
                <a:solidFill>
                  <a:schemeClr val="bg1"/>
                </a:solidFill>
                <a:ea typeface="Titillium" charset="0"/>
                <a:cs typeface="Titillium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35280" y="2838835"/>
            <a:ext cx="8796527" cy="369332"/>
            <a:chOff x="335280" y="2473075"/>
            <a:chExt cx="8796527" cy="369332"/>
          </a:xfrm>
        </p:grpSpPr>
        <p:sp>
          <p:nvSpPr>
            <p:cNvPr id="40" name="Retângulo 39"/>
            <p:cNvSpPr/>
            <p:nvPr/>
          </p:nvSpPr>
          <p:spPr>
            <a:xfrm>
              <a:off x="335280" y="2503197"/>
              <a:ext cx="8796527" cy="309088"/>
            </a:xfrm>
            <a:prstGeom prst="rect">
              <a:avLst/>
            </a:prstGeom>
            <a:gradFill flip="none" rotWithShape="1">
              <a:gsLst>
                <a:gs pos="13000">
                  <a:srgbClr val="0081C8">
                    <a:alpha val="81000"/>
                  </a:srgbClr>
                </a:gs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2" name="TextBox 14"/>
            <p:cNvSpPr txBox="1"/>
            <p:nvPr/>
          </p:nvSpPr>
          <p:spPr>
            <a:xfrm>
              <a:off x="6676993" y="2473075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23</a:t>
              </a:r>
              <a:r>
                <a:rPr lang="pt-BR" sz="15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 - 20</a:t>
              </a:r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24</a:t>
              </a:r>
              <a:endParaRPr lang="pt-BR" sz="1500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902271" y="2488464"/>
              <a:ext cx="3544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cap="small" dirty="0" smtClean="0">
                  <a:solidFill>
                    <a:schemeClr val="bg1"/>
                  </a:solidFill>
                  <a:ea typeface="Titillium" charset="0"/>
                  <a:cs typeface="Titillium" charset="0"/>
                </a:rPr>
                <a:t>Fase 4 : Performance Mundial e Olímpica</a:t>
              </a:r>
              <a:endParaRPr lang="pt-BR" sz="1600" b="1" cap="small" dirty="0">
                <a:solidFill>
                  <a:schemeClr val="bg1"/>
                </a:solidFill>
                <a:ea typeface="Titillium" charset="0"/>
                <a:cs typeface="Titill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8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3165632" y="1386758"/>
            <a:ext cx="2418599" cy="1510996"/>
            <a:chOff x="716045" y="1416086"/>
            <a:chExt cx="2418599" cy="151099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7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271" y="1416086"/>
              <a:ext cx="2046149" cy="10600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4"/>
            <p:cNvSpPr txBox="1"/>
            <p:nvPr/>
          </p:nvSpPr>
          <p:spPr>
            <a:xfrm>
              <a:off x="1966449" y="1421675"/>
              <a:ext cx="8082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Selo </a:t>
              </a:r>
            </a:p>
            <a:p>
              <a:r>
                <a:rPr lang="pt-BR" sz="20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Remo </a:t>
              </a:r>
            </a:p>
            <a:p>
              <a:r>
                <a:rPr lang="pt-BR" sz="20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Brasil</a:t>
              </a:r>
              <a:endParaRPr lang="pt-BR" sz="2000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  <p:sp>
          <p:nvSpPr>
            <p:cNvPr id="45" name="TextBox 14"/>
            <p:cNvSpPr txBox="1"/>
            <p:nvPr/>
          </p:nvSpPr>
          <p:spPr>
            <a:xfrm>
              <a:off x="716045" y="2465417"/>
              <a:ext cx="2418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Programa de Qualificação </a:t>
              </a:r>
            </a:p>
            <a:p>
              <a:pPr algn="ctr"/>
              <a:r>
                <a:rPr lang="pt-BR" sz="1200" b="1" i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e Certificação de Clubes</a:t>
              </a:r>
              <a:endParaRPr lang="pt-BR" sz="1200" b="1" i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  <p:pic>
          <p:nvPicPr>
            <p:cNvPr id="46" name="Picture 3" descr="Logo-CBR-01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035" y="1500225"/>
              <a:ext cx="784254" cy="913426"/>
            </a:xfrm>
            <a:prstGeom prst="rect">
              <a:avLst/>
            </a:prstGeom>
            <a:noFill/>
          </p:spPr>
        </p:pic>
      </p:grpSp>
      <p:sp>
        <p:nvSpPr>
          <p:cNvPr id="47" name="TextBox 14"/>
          <p:cNvSpPr txBox="1"/>
          <p:nvPr/>
        </p:nvSpPr>
        <p:spPr>
          <a:xfrm>
            <a:off x="5796603" y="1389100"/>
            <a:ext cx="16356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Escola Remo Brasil</a:t>
            </a:r>
            <a:endParaRPr lang="pt-BR" sz="15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48" name="TextBox 14"/>
          <p:cNvSpPr txBox="1"/>
          <p:nvPr/>
        </p:nvSpPr>
        <p:spPr>
          <a:xfrm>
            <a:off x="5796603" y="1776212"/>
            <a:ext cx="2090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Polo Remo Brasil Futuro</a:t>
            </a:r>
            <a:endParaRPr lang="pt-BR" sz="15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49" name="TextBox 14"/>
          <p:cNvSpPr txBox="1"/>
          <p:nvPr/>
        </p:nvSpPr>
        <p:spPr>
          <a:xfrm>
            <a:off x="5796603" y="2135892"/>
            <a:ext cx="24357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Polo Remo Brasil Rendimento</a:t>
            </a:r>
            <a:endParaRPr lang="pt-BR" sz="15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69009" y="1550682"/>
            <a:ext cx="2275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5569009" y="1937794"/>
            <a:ext cx="2275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5569009" y="2297474"/>
            <a:ext cx="2275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14"/>
          <p:cNvSpPr txBox="1"/>
          <p:nvPr/>
        </p:nvSpPr>
        <p:spPr>
          <a:xfrm>
            <a:off x="1030722" y="3378142"/>
            <a:ext cx="179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i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Programa de Capacitação </a:t>
            </a:r>
          </a:p>
          <a:p>
            <a:pPr algn="ctr"/>
            <a:r>
              <a:rPr lang="pt-BR" sz="1200" b="1" i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de Treinadores de Remo</a:t>
            </a:r>
            <a:endParaRPr lang="pt-BR" sz="1200" b="1" i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101981" y="2897754"/>
            <a:ext cx="1607355" cy="506303"/>
            <a:chOff x="1446529" y="3549618"/>
            <a:chExt cx="1607355" cy="506303"/>
          </a:xfrm>
        </p:grpSpPr>
        <p:sp>
          <p:nvSpPr>
            <p:cNvPr id="10" name="Retângulo 9"/>
            <p:cNvSpPr/>
            <p:nvPr/>
          </p:nvSpPr>
          <p:spPr>
            <a:xfrm>
              <a:off x="1446529" y="3549618"/>
              <a:ext cx="1607355" cy="506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TextBox 14"/>
            <p:cNvSpPr txBox="1"/>
            <p:nvPr/>
          </p:nvSpPr>
          <p:spPr>
            <a:xfrm>
              <a:off x="1915040" y="3602715"/>
              <a:ext cx="729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PCTR</a:t>
              </a:r>
              <a:endParaRPr lang="pt-BR" sz="2000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564468" y="3842199"/>
            <a:ext cx="1647790" cy="683354"/>
            <a:chOff x="4122074" y="3723555"/>
            <a:chExt cx="1647790" cy="683354"/>
          </a:xfrm>
        </p:grpSpPr>
        <p:sp>
          <p:nvSpPr>
            <p:cNvPr id="26" name="Retângulo 25"/>
            <p:cNvSpPr/>
            <p:nvPr/>
          </p:nvSpPr>
          <p:spPr>
            <a:xfrm>
              <a:off x="4122074" y="3723555"/>
              <a:ext cx="1647790" cy="6833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4128425" y="3751433"/>
              <a:ext cx="16398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Circuito de </a:t>
              </a:r>
            </a:p>
            <a:p>
              <a:pPr algn="ctr"/>
              <a:r>
                <a:rPr lang="pt-BR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Jovens Talentos</a:t>
              </a:r>
              <a:endParaRPr lang="pt-BR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</p:grpSp>
      <p:sp>
        <p:nvSpPr>
          <p:cNvPr id="29" name="TextBox 14"/>
          <p:cNvSpPr txBox="1"/>
          <p:nvPr/>
        </p:nvSpPr>
        <p:spPr>
          <a:xfrm>
            <a:off x="3265648" y="4585183"/>
            <a:ext cx="3321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12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3 Etapas Classificatórias Regionais (Federações)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Etapa Nacional - Final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454524" y="2839894"/>
            <a:ext cx="1460336" cy="658459"/>
            <a:chOff x="6958584" y="2692502"/>
            <a:chExt cx="1460336" cy="658459"/>
          </a:xfrm>
        </p:grpSpPr>
        <p:sp>
          <p:nvSpPr>
            <p:cNvPr id="30" name="Retângulo 29"/>
            <p:cNvSpPr/>
            <p:nvPr/>
          </p:nvSpPr>
          <p:spPr>
            <a:xfrm>
              <a:off x="6958584" y="2692502"/>
              <a:ext cx="1460336" cy="6584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7081493" y="2738669"/>
              <a:ext cx="1239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Comodato</a:t>
              </a:r>
            </a:p>
            <a:p>
              <a:pPr algn="ctr"/>
              <a:r>
                <a:rPr lang="pt-BR" sz="1600" b="1" cap="small" dirty="0" smtClean="0">
                  <a:solidFill>
                    <a:schemeClr val="tx2"/>
                  </a:solidFill>
                  <a:ea typeface="Titillium" charset="0"/>
                  <a:cs typeface="Titillium" charset="0"/>
                </a:rPr>
                <a:t>Equipamento</a:t>
              </a:r>
              <a:endParaRPr lang="pt-BR" sz="1600" b="1" cap="small" dirty="0">
                <a:solidFill>
                  <a:schemeClr val="tx2"/>
                </a:solidFill>
                <a:ea typeface="Titillium" charset="0"/>
                <a:cs typeface="Titillium" charset="0"/>
              </a:endParaRPr>
            </a:p>
          </p:txBody>
        </p:sp>
      </p:grpSp>
      <p:sp>
        <p:nvSpPr>
          <p:cNvPr id="34" name="TextBox 14"/>
          <p:cNvSpPr txBox="1"/>
          <p:nvPr/>
        </p:nvSpPr>
        <p:spPr>
          <a:xfrm>
            <a:off x="5996867" y="3516641"/>
            <a:ext cx="250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12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Conforme resultado de formação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Atenderá nível do Selo</a:t>
            </a:r>
          </a:p>
          <a:p>
            <a:pPr marL="285750" indent="-285750">
              <a:buFont typeface="Arial" charset="0"/>
              <a:buChar char="•"/>
            </a:pPr>
            <a:r>
              <a:rPr lang="pt-BR" sz="12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Avaliado a cada ano</a:t>
            </a:r>
          </a:p>
        </p:txBody>
      </p:sp>
      <p:sp>
        <p:nvSpPr>
          <p:cNvPr id="38" name="Seta Dobrada 37"/>
          <p:cNvSpPr/>
          <p:nvPr/>
        </p:nvSpPr>
        <p:spPr>
          <a:xfrm rot="10800000" flipH="1">
            <a:off x="5202500" y="2888921"/>
            <a:ext cx="744583" cy="495905"/>
          </a:xfrm>
          <a:prstGeom prst="bentArrow">
            <a:avLst>
              <a:gd name="adj1" fmla="val 38171"/>
              <a:gd name="adj2" fmla="val 43782"/>
              <a:gd name="adj3" fmla="val 35537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Seta Dobrada 38"/>
          <p:cNvSpPr/>
          <p:nvPr/>
        </p:nvSpPr>
        <p:spPr>
          <a:xfrm rot="10800000">
            <a:off x="2797188" y="2883841"/>
            <a:ext cx="744583" cy="495905"/>
          </a:xfrm>
          <a:prstGeom prst="bentArrow">
            <a:avLst>
              <a:gd name="adj1" fmla="val 38171"/>
              <a:gd name="adj2" fmla="val 43782"/>
              <a:gd name="adj3" fmla="val 35537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200246" y="2897754"/>
            <a:ext cx="369904" cy="847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28"/>
          <p:cNvSpPr/>
          <p:nvPr/>
        </p:nvSpPr>
        <p:spPr>
          <a:xfrm>
            <a:off x="1446529" y="146068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Programa Qualificação de Clubes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4" grpId="0"/>
      <p:bldP spid="3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28"/>
          <p:cNvSpPr/>
          <p:nvPr/>
        </p:nvSpPr>
        <p:spPr>
          <a:xfrm>
            <a:off x="1446529" y="146068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Unificação do Calendário Nacional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1221168" y="909098"/>
            <a:ext cx="590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Estrutura Base definida e integrada com calendário FISA</a:t>
            </a:r>
            <a:endParaRPr lang="pt-BR" sz="20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1221168" y="1505708"/>
            <a:ext cx="510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Interação entre calendários regionais e nacional</a:t>
            </a:r>
            <a:endParaRPr lang="pt-BR" sz="20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31" name="TextBox 14"/>
          <p:cNvSpPr txBox="1"/>
          <p:nvPr/>
        </p:nvSpPr>
        <p:spPr>
          <a:xfrm>
            <a:off x="1221168" y="2698928"/>
            <a:ext cx="5031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Aumento de competições para categorias de base</a:t>
            </a:r>
            <a:endParaRPr lang="pt-BR" sz="20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1221168" y="3295537"/>
            <a:ext cx="431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Ranking nacional Remo Indoor e Escolar</a:t>
            </a:r>
            <a:endParaRPr lang="pt-BR" sz="20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1221168" y="2102318"/>
            <a:ext cx="7737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Planejamento progressivo e alinhado com desenvolvimento de longo prazo</a:t>
            </a:r>
            <a:endParaRPr lang="pt-BR" sz="20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638510"/>
          </a:xfrm>
          <a:prstGeom prst="rect">
            <a:avLst/>
          </a:prstGeom>
          <a:gradFill flip="none" rotWithShape="1">
            <a:gsLst>
              <a:gs pos="26000">
                <a:srgbClr val="0081C8">
                  <a:alpha val="26000"/>
                </a:srgbClr>
              </a:gs>
              <a:gs pos="9000">
                <a:schemeClr val="bg1">
                  <a:alpha val="0"/>
                </a:schemeClr>
              </a:gs>
              <a:gs pos="8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ctangle 28"/>
          <p:cNvSpPr/>
          <p:nvPr/>
        </p:nvSpPr>
        <p:spPr>
          <a:xfrm>
            <a:off x="1446529" y="146068"/>
            <a:ext cx="555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Unificação do Calendário Nacional</a:t>
            </a:r>
            <a:endParaRPr lang="pt-BR" sz="2000" cap="small" dirty="0" smtClean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87488" y="638510"/>
            <a:ext cx="113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Regionais</a:t>
            </a:r>
            <a:endParaRPr lang="pt-BR" sz="20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1607248" y="944593"/>
            <a:ext cx="2376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smtClean="0">
                <a:solidFill>
                  <a:schemeClr val="tx2"/>
                </a:solidFill>
                <a:ea typeface="Titillium" charset="0"/>
                <a:cs typeface="Titillium" charset="0"/>
              </a:rPr>
              <a:t>Estadual de Barcos Curtos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1607247" y="1423396"/>
            <a:ext cx="195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Campeonato Estadual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983168" y="1135186"/>
            <a:ext cx="20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Single </a:t>
            </a:r>
            <a:r>
              <a:rPr lang="pt-BR" sz="1600" cap="small" dirty="0" err="1" smtClean="0">
                <a:solidFill>
                  <a:schemeClr val="tx2"/>
                </a:solidFill>
                <a:ea typeface="Titillium" charset="0"/>
                <a:cs typeface="Titillium" charset="0"/>
              </a:rPr>
              <a:t>Skiff</a:t>
            </a:r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 / Dois Sem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86387" y="1631862"/>
            <a:ext cx="820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smtClean="0">
                <a:solidFill>
                  <a:schemeClr val="tx2"/>
                </a:solidFill>
                <a:ea typeface="Titillium" charset="0"/>
                <a:cs typeface="Titillium" charset="0"/>
              </a:rPr>
              <a:t>4 etapas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6387" y="1858516"/>
            <a:ext cx="1595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Programa aberto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986387" y="2093879"/>
            <a:ext cx="237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Interação entre federações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2761939" y="2329242"/>
            <a:ext cx="1678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cap="small" smtClean="0">
                <a:solidFill>
                  <a:schemeClr val="tx2"/>
                </a:solidFill>
                <a:ea typeface="Titillium" charset="0"/>
                <a:cs typeface="Titillium" charset="0"/>
              </a:rPr>
              <a:t>Provas circuito nacional</a:t>
            </a:r>
            <a:endParaRPr lang="pt-BR" sz="12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642080" y="2606241"/>
            <a:ext cx="31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Copas Norte-nordeste e Sul-sudeste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008334" y="2846135"/>
            <a:ext cx="2113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Realizadas em sequência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1652666" y="3201577"/>
            <a:ext cx="219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Circuito Jovens Talentos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018920" y="3441471"/>
            <a:ext cx="2865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3 Etapas regionais </a:t>
            </a:r>
            <a:r>
              <a:rPr lang="pt-BR" sz="1600" cap="small" dirty="0" err="1" smtClean="0">
                <a:solidFill>
                  <a:schemeClr val="tx2"/>
                </a:solidFill>
                <a:ea typeface="Titillium" charset="0"/>
                <a:cs typeface="Titillium" charset="0"/>
              </a:rPr>
              <a:t>qualificatórias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1694740" y="3817233"/>
            <a:ext cx="16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Estadual de Sprint</a:t>
            </a:r>
            <a:endParaRPr lang="pt-BR" sz="1600" b="1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059134" y="4036807"/>
            <a:ext cx="1225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cap="small" dirty="0" smtClean="0">
                <a:solidFill>
                  <a:schemeClr val="tx2"/>
                </a:solidFill>
                <a:ea typeface="Titillium" charset="0"/>
                <a:cs typeface="Titillium" charset="0"/>
              </a:rPr>
              <a:t>promocional</a:t>
            </a:r>
            <a:endParaRPr lang="pt-BR" sz="1600" cap="small" dirty="0">
              <a:solidFill>
                <a:schemeClr val="tx2"/>
              </a:solidFill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26644</TotalTime>
  <Words>1191</Words>
  <Application>Microsoft Macintosh PowerPoint</Application>
  <PresentationFormat>Apresentação na tela (16:9)</PresentationFormat>
  <Paragraphs>249</Paragraphs>
  <Slides>14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Calibri</vt:lpstr>
      <vt:lpstr>Courier New</vt:lpstr>
      <vt:lpstr>Mangal</vt:lpstr>
      <vt:lpstr>ＭＳ 明朝</vt:lpstr>
      <vt:lpstr>Times New Roman</vt:lpstr>
      <vt:lpstr>Titillium</vt:lpstr>
      <vt:lpstr>Verdana</vt:lpstr>
      <vt:lpstr>Arial</vt:lpstr>
      <vt:lpstr>Custom Design</vt:lpstr>
      <vt:lpstr>1_Custom Design</vt:lpstr>
      <vt:lpstr>3_Custom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CBR / COB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Marcello Varriale</dc:creator>
  <cp:keywords/>
  <dc:description/>
  <cp:lastModifiedBy>Marcello VARRIALE</cp:lastModifiedBy>
  <cp:revision>1854</cp:revision>
  <cp:lastPrinted>2016-09-29T16:12:51Z</cp:lastPrinted>
  <dcterms:created xsi:type="dcterms:W3CDTF">2012-05-09T21:00:40Z</dcterms:created>
  <dcterms:modified xsi:type="dcterms:W3CDTF">2016-11-08T14:20:18Z</dcterms:modified>
  <cp:category/>
</cp:coreProperties>
</file>